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e055254a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e055254a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00c12288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00c12288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00c12288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00c12288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e055254a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e055254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ff2861236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ff2861236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f2861236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ff286123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00301bf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00301bf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00c12288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00c12288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e055254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e055254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ff2861236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ff2861236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ff28612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ff28612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ff286123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ff286123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de94f62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de94f62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de94f62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de94f62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e055254a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e055254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ff2861236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ff2861236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ff286123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ff286123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e055254a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e055254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Systematic Testing of a Doujinsoft Application</a:t>
            </a:r>
            <a:endParaRPr sz="64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Xuemeng Wei, Yihang Wang, Jishuo Yang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testing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 list API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Endpoint: /games, /records, /comics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specially: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GET with no </a:t>
            </a:r>
            <a:r>
              <a:rPr lang="en"/>
              <a:t>parameters, with or without”format=json”,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“/games?page=2”, “/games?id=some_hash”, “/games?name=Test”, “/games?creator=Author”, “/games?name=Test&amp;creator=Author”, “/games?cartridge_id=some_id”, “sort_by=date”, “sort_by=name”...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testing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Download</a:t>
            </a:r>
            <a:r>
              <a:rPr b="1" lang="en"/>
              <a:t> API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Endpoint: /download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specially: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GET </a:t>
            </a:r>
            <a:r>
              <a:rPr lang="en"/>
              <a:t>/download?type=game&amp;id=some_hash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GET /download?type=game&amp;id=some_hash&amp;preview=true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testing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(POST)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Upload API 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Cart API 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Manage AP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till working on it!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or Errors (BaseMio)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 title="Screen Shot 2025-04-24 at 6.42.37 PM.png"/>
          <p:cNvPicPr preferRelativeResize="0"/>
          <p:nvPr/>
        </p:nvPicPr>
        <p:blipFill rotWithShape="1">
          <a:blip r:embed="rId3">
            <a:alphaModFix/>
          </a:blip>
          <a:srcRect b="3963" l="22794" r="7732" t="72641"/>
          <a:stretch/>
        </p:blipFill>
        <p:spPr>
          <a:xfrm>
            <a:off x="395400" y="3680100"/>
            <a:ext cx="5502577" cy="12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345625" y="1500950"/>
            <a:ext cx="70209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Failure that comes from external package(com.xperia64.diyedit: Metadata)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Highlight the importance of testing, even the program logic looks absolutely right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6" title="Screen Shot 2025-04-25 at 1.20.09 AM.png"/>
          <p:cNvPicPr preferRelativeResize="0"/>
          <p:nvPr/>
        </p:nvPicPr>
        <p:blipFill rotWithShape="1">
          <a:blip r:embed="rId4">
            <a:alphaModFix/>
          </a:blip>
          <a:srcRect b="49941" l="29213" r="9451" t="17831"/>
          <a:stretch/>
        </p:blipFill>
        <p:spPr>
          <a:xfrm>
            <a:off x="2866350" y="2250700"/>
            <a:ext cx="3904276" cy="133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 title="Screen Shot 2025-04-25 at 1.21.20 AM.png"/>
          <p:cNvPicPr preferRelativeResize="0"/>
          <p:nvPr/>
        </p:nvPicPr>
        <p:blipFill rotWithShape="1">
          <a:blip r:embed="rId5">
            <a:alphaModFix/>
          </a:blip>
          <a:srcRect b="40360" l="29547" r="37892" t="31048"/>
          <a:stretch/>
        </p:blipFill>
        <p:spPr>
          <a:xfrm>
            <a:off x="472751" y="2297400"/>
            <a:ext cx="1999949" cy="11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or Errors (AdminServlet)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345625" y="1500950"/>
            <a:ext cx="70209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Admin page, the website have no restriction on the type of collection. The collection should only be (GAME, RECORD, MANGA). But admin could type anything into the input box.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should be replaced with a drop-down list to prevent unexpected user input at the client’s side. Although the backend has its logic to return a default value, it’s still not a good practice.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22815" l="0" r="0" t="0"/>
          <a:stretch/>
        </p:blipFill>
        <p:spPr>
          <a:xfrm>
            <a:off x="345625" y="2919950"/>
            <a:ext cx="1733175" cy="19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 title="Screen Shot 2025-04-25 at 1.23.46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300" y="2919952"/>
            <a:ext cx="4725976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5621650" y="3017725"/>
            <a:ext cx="666000" cy="27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5773025" y="3522350"/>
            <a:ext cx="1231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id.json</a:t>
            </a:r>
            <a:endParaRPr sz="1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or Errors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getPixel() and setColor()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should</a:t>
            </a:r>
            <a:r>
              <a:rPr lang="en"/>
              <a:t> run </a:t>
            </a:r>
            <a:r>
              <a:rPr b="1" lang="en"/>
              <a:t>24527(191*127) times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</a:t>
            </a:r>
            <a:r>
              <a:rPr lang="en"/>
              <a:t>actually</a:t>
            </a:r>
            <a:r>
              <a:rPr lang="en"/>
              <a:t> run </a:t>
            </a:r>
            <a:r>
              <a:rPr b="1" lang="en"/>
              <a:t>24576(192*128) times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Fault: should be ”x&gt;=191” and “y&gt;=127”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It’s an example showing state error does not </a:t>
            </a:r>
            <a:r>
              <a:rPr lang="en"/>
              <a:t>necessarily</a:t>
            </a:r>
            <a:r>
              <a:rPr lang="en"/>
              <a:t> lead to failure: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reads pixel from a binary file that contains more information than image; the drawing is wrapped using Graphics2D and will not throw during the process and the extra pixel will be cropped out automatically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0" r="0" t="66179"/>
          <a:stretch/>
        </p:blipFill>
        <p:spPr>
          <a:xfrm>
            <a:off x="3302075" y="3656150"/>
            <a:ext cx="5668225" cy="6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25" y="2446750"/>
            <a:ext cx="2138727" cy="2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425" y="1148500"/>
            <a:ext cx="1819825" cy="94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8500" y="4436325"/>
            <a:ext cx="6127768" cy="6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/>
          <p:nvPr/>
        </p:nvSpPr>
        <p:spPr>
          <a:xfrm>
            <a:off x="7086075" y="4546125"/>
            <a:ext cx="1725000" cy="452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or Errors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Download API (download preview picture)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(/download?type=game&amp;id=some_hash&amp;preview=true)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Expected: return a </a:t>
            </a:r>
            <a:r>
              <a:rPr lang="en"/>
              <a:t>default</a:t>
            </a:r>
            <a:r>
              <a:rPr lang="en"/>
              <a:t> jpg(meta.jpg) when id does not exists or type is not defined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Actually: </a:t>
            </a:r>
            <a:r>
              <a:rPr lang="en"/>
              <a:t>successfully</a:t>
            </a:r>
            <a:r>
              <a:rPr lang="en"/>
              <a:t> </a:t>
            </a:r>
            <a:r>
              <a:rPr lang="en"/>
              <a:t>return for record/other undefined types, fail to do that for game/manga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Faults: write wrong path for the block that deals with the game/manga</a:t>
            </a:r>
            <a:endParaRPr/>
          </a:p>
        </p:txBody>
      </p:sp>
      <p:grpSp>
        <p:nvGrpSpPr>
          <p:cNvPr id="180" name="Google Shape;180;p29"/>
          <p:cNvGrpSpPr/>
          <p:nvPr/>
        </p:nvGrpSpPr>
        <p:grpSpPr>
          <a:xfrm>
            <a:off x="2134637" y="3599000"/>
            <a:ext cx="4874725" cy="452100"/>
            <a:chOff x="311725" y="3623425"/>
            <a:chExt cx="4874725" cy="452100"/>
          </a:xfrm>
        </p:grpSpPr>
        <p:pic>
          <p:nvPicPr>
            <p:cNvPr id="181" name="Google Shape;181;p29"/>
            <p:cNvPicPr preferRelativeResize="0"/>
            <p:nvPr/>
          </p:nvPicPr>
          <p:blipFill rotWithShape="1">
            <a:blip r:embed="rId3">
              <a:alphaModFix/>
            </a:blip>
            <a:srcRect b="27964" l="5969" r="35908" t="49741"/>
            <a:stretch/>
          </p:blipFill>
          <p:spPr>
            <a:xfrm>
              <a:off x="311725" y="3623425"/>
              <a:ext cx="4874725" cy="45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9"/>
            <p:cNvSpPr/>
            <p:nvPr/>
          </p:nvSpPr>
          <p:spPr>
            <a:xfrm>
              <a:off x="3595850" y="3636325"/>
              <a:ext cx="1401000" cy="2739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" name="Google Shape;183;p29"/>
          <p:cNvGrpSpPr/>
          <p:nvPr/>
        </p:nvGrpSpPr>
        <p:grpSpPr>
          <a:xfrm>
            <a:off x="2134638" y="4199922"/>
            <a:ext cx="4874725" cy="773881"/>
            <a:chOff x="311725" y="4224347"/>
            <a:chExt cx="4874725" cy="773881"/>
          </a:xfrm>
        </p:grpSpPr>
        <p:pic>
          <p:nvPicPr>
            <p:cNvPr id="184" name="Google Shape;184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25" y="4224347"/>
              <a:ext cx="4874725" cy="7738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9"/>
            <p:cNvSpPr/>
            <p:nvPr/>
          </p:nvSpPr>
          <p:spPr>
            <a:xfrm>
              <a:off x="3430600" y="4325625"/>
              <a:ext cx="1401000" cy="2739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100"/>
              <a:buChar char="●"/>
            </a:pPr>
            <a:r>
              <a:rPr lang="en" sz="1000">
                <a:solidFill>
                  <a:srgbClr val="2B2B2B"/>
                </a:solidFill>
              </a:rPr>
              <a:t>MailItem</a:t>
            </a:r>
            <a:endParaRPr sz="1100">
              <a:solidFill>
                <a:srgbClr val="2B2B2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java.lang.reflect.InaccessibleObjectException: Unable to make field private static final java.util.HashMap java.lang.ProcessEnvironment.theEnvironment accessible: module java.base does not "opens java.lang" to unnamed module @548ad73b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How to mock different </a:t>
            </a:r>
            <a:r>
              <a:rPr lang="en" sz="1100"/>
              <a:t>environment</a:t>
            </a:r>
            <a:r>
              <a:rPr lang="en" sz="1100"/>
              <a:t> variables? → use junit-pioneer or system-lambda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Mock static method and constructor? → Mockito-inline (it becomes the </a:t>
            </a:r>
            <a:r>
              <a:rPr lang="en" sz="1100"/>
              <a:t>default</a:t>
            </a:r>
            <a:r>
              <a:rPr lang="en" sz="1100"/>
              <a:t> mock maker after Mockito 5.0)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a method is passed asynchronously (like a Runnable to a scheduler) and can’t be called directly → use ArgumentCaptor to capture the method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2" name="Google Shape;192;p30" title="Screen Shot 2025-04-25 at 12.46.55 PM.png"/>
          <p:cNvPicPr preferRelativeResize="0"/>
          <p:nvPr/>
        </p:nvPicPr>
        <p:blipFill rotWithShape="1">
          <a:blip r:embed="rId3">
            <a:alphaModFix/>
          </a:blip>
          <a:srcRect b="35168" l="29331" r="13737" t="14331"/>
          <a:stretch/>
        </p:blipFill>
        <p:spPr>
          <a:xfrm>
            <a:off x="62850" y="1251487"/>
            <a:ext cx="4509148" cy="259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</a:t>
            </a:r>
            <a:r>
              <a:rPr lang="en"/>
              <a:t>learnt</a:t>
            </a:r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393625" y="1594650"/>
            <a:ext cx="83670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B2B2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Strength skills on </a:t>
            </a:r>
            <a:r>
              <a:rPr lang="en" sz="1200">
                <a:solidFill>
                  <a:srgbClr val="2B2B2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black box</a:t>
            </a:r>
            <a:r>
              <a:rPr lang="en" sz="1200">
                <a:solidFill>
                  <a:srgbClr val="2B2B2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whitebox, Integration test, GUI, API testing </a:t>
            </a:r>
            <a:endParaRPr sz="1200">
              <a:solidFill>
                <a:srgbClr val="2B2B2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B2B2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Environment variable management (SystemLambda for safe env-var mocking in tests)</a:t>
            </a:r>
            <a:endParaRPr sz="1200">
              <a:solidFill>
                <a:srgbClr val="2B2B2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B2B2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External Process Integration (Runtime.exec(), System.setProperty) </a:t>
            </a:r>
            <a:endParaRPr sz="1200">
              <a:solidFill>
                <a:srgbClr val="2B2B2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B2B2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Advanced mocking techniques (static mock)</a:t>
            </a:r>
            <a:endParaRPr sz="1200">
              <a:solidFill>
                <a:srgbClr val="2B2B2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B2B2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TempDirectory for </a:t>
            </a:r>
            <a:r>
              <a:rPr lang="en" sz="1200">
                <a:solidFill>
                  <a:srgbClr val="2B2B2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testing </a:t>
            </a:r>
            <a:r>
              <a:rPr lang="en" sz="1200">
                <a:solidFill>
                  <a:srgbClr val="2B2B2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files compression safely</a:t>
            </a:r>
            <a:endParaRPr sz="1200">
              <a:solidFill>
                <a:srgbClr val="2B2B2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349975" y="1290725"/>
            <a:ext cx="844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78593"/>
              </a:lnSpc>
              <a:spcBef>
                <a:spcPts val="14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highlight>
                  <a:srgbClr val="FFFFFF"/>
                </a:highlight>
              </a:rPr>
              <a:t>What is DoujinSoft?</a:t>
            </a:r>
            <a:r>
              <a:rPr lang="en" sz="1200"/>
              <a:t> </a:t>
            </a:r>
            <a:endParaRPr sz="12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DoujinSoft is a Java-based web application designed to manage and distribute WarioWare DIY (WWDIY) fan-made </a:t>
            </a:r>
            <a:r>
              <a:rPr lang="en" sz="1200"/>
              <a:t>content, including games, comics, and music. It acts as a digital archive and shop, allowing users to browse, search, and interact with user-created content.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what platform(s) is it run?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highlight>
                  <a:srgbClr val="FFFFFF"/>
                </a:highlight>
              </a:rPr>
              <a:t>Apache Tomcat (Servlet container).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highlight>
                  <a:srgbClr val="FFFFFF"/>
                </a:highlight>
              </a:rPr>
              <a:t>Docker .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highlight>
                  <a:srgbClr val="FFFFFF"/>
                </a:highlight>
              </a:rPr>
              <a:t>GitHub Codespaces (Cloud-based development/testing).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highlight>
                  <a:srgbClr val="FFFFFF"/>
                </a:highlight>
              </a:rPr>
              <a:t>Active users?</a:t>
            </a:r>
            <a:endParaRPr b="1" sz="1200"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highlight>
                  <a:srgbClr val="FFFFFF"/>
                </a:highlight>
              </a:rPr>
              <a:t>Creators who want to upload .mio game files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highlight>
                  <a:srgbClr val="FFFFFF"/>
                </a:highlight>
              </a:rPr>
              <a:t>Players browsing the archive and content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highlight>
                  <a:srgbClr val="FFFFFF"/>
                </a:highlight>
              </a:rPr>
              <a:t>Admins managing content (developers)</a:t>
            </a:r>
            <a:endParaRPr sz="1200">
              <a:highlight>
                <a:srgbClr val="FFFFFF"/>
              </a:highlight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750" y="3799600"/>
            <a:ext cx="1332575" cy="102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69451" l="4106" r="7772" t="14871"/>
          <a:stretch/>
        </p:blipFill>
        <p:spPr>
          <a:xfrm>
            <a:off x="6061375" y="2495550"/>
            <a:ext cx="2624325" cy="171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Technologies</a:t>
            </a:r>
            <a:endParaRPr/>
          </a:p>
          <a:p>
            <a:pPr indent="0" lvl="0" marL="457200" rtl="0" algn="l">
              <a:lnSpc>
                <a:spcPct val="178593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Language: Java (Servlet/JSP)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Framework: Apache Tomcat (Servlet container)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Database: SQLite 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 Tool: Maven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API: JSON API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78593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Frontend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HTML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MaterializeCSS and JQuery</a:t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Introduction(cont.)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pic>
        <p:nvPicPr>
          <p:cNvPr id="85" name="Google Shape;85;p16" title="Screen Shot 2025-04-24 at 2.04.2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3" y="1240025"/>
            <a:ext cx="3998351" cy="3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 title="Screen Shot 2025-04-24 at 2.04.5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075" y="1240025"/>
            <a:ext cx="4592358" cy="3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Blackbox testing 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497375" y="1192125"/>
            <a:ext cx="44085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  </a:t>
            </a:r>
            <a:r>
              <a:rPr lang="en"/>
              <a:t>Test based on expected behavior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What we did:</a:t>
            </a:r>
            <a:endParaRPr/>
          </a:p>
          <a:p>
            <a:pPr indent="-311150" lvl="0" marL="9144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Simulated black-box testing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Equivalence partitioning 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Edge cases(null, empty..)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Combined equivalence blocks for ACoC and ECC coverage</a:t>
            </a:r>
            <a:endParaRPr sz="1200">
              <a:highlight>
                <a:srgbClr val="FFFFFF"/>
              </a:highlight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Use </a:t>
            </a:r>
            <a:r>
              <a:rPr b="1" lang="en" sz="1200">
                <a:highlight>
                  <a:srgbClr val="FFFFFF"/>
                </a:highlight>
              </a:rPr>
              <a:t>@TempDir </a:t>
            </a:r>
            <a:r>
              <a:rPr lang="en" sz="1200">
                <a:highlight>
                  <a:srgbClr val="FFFFFF"/>
                </a:highlight>
              </a:rPr>
              <a:t>to safely handle temporary files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 title="Screen Shot 2025-04-25 at 12.50.29 PM.png"/>
          <p:cNvPicPr preferRelativeResize="0"/>
          <p:nvPr/>
        </p:nvPicPr>
        <p:blipFill rotWithShape="1">
          <a:blip r:embed="rId3">
            <a:alphaModFix/>
          </a:blip>
          <a:srcRect b="25015" l="28782" r="19700" t="16834"/>
          <a:stretch/>
        </p:blipFill>
        <p:spPr>
          <a:xfrm>
            <a:off x="147713" y="1579425"/>
            <a:ext cx="4034524" cy="295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Whitebox</a:t>
            </a:r>
            <a:r>
              <a:rPr lang="en"/>
              <a:t> testing 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Goal</a:t>
            </a:r>
            <a:r>
              <a:rPr lang="en"/>
              <a:t>: 95% statement coverage &amp; branch coverage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have complex classes that we are still working 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we did: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this process, mocking is heavily used since many classes need to interact with http/SQLite connection, or have branches that needs an exception to be thrown(where we mock one accordingly, especially when one happens rarely like IOException).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4525"/>
          <a:stretch/>
        </p:blipFill>
        <p:spPr>
          <a:xfrm>
            <a:off x="207050" y="3872900"/>
            <a:ext cx="4025949" cy="7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50" y="2847725"/>
            <a:ext cx="3963574" cy="67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b="0" l="0" r="0" t="18824"/>
          <a:stretch/>
        </p:blipFill>
        <p:spPr>
          <a:xfrm>
            <a:off x="207050" y="1841350"/>
            <a:ext cx="3879325" cy="7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Details – Utils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362725"/>
            <a:ext cx="8372400" cy="3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CollectionUtils class </a:t>
            </a:r>
            <a:endParaRPr b="1" sz="14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GetCollectionFromFile(String path)</a:t>
            </a:r>
            <a:endParaRPr b="1" sz="11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</a:rPr>
              <a:t>EP₁: null    EP₂: path points to a non-existent file  EP₃: path points to a valid JSON file matching the Collection </a:t>
            </a:r>
            <a:endParaRPr b="1" sz="1100">
              <a:solidFill>
                <a:schemeClr val="accent5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SaveCollectionToFile(Collection c, String path)</a:t>
            </a:r>
            <a:endParaRPr b="1" sz="11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</a:rPr>
              <a:t>C1</a:t>
            </a:r>
            <a:r>
              <a:rPr b="1" lang="en" sz="1100">
                <a:solidFill>
                  <a:schemeClr val="accent5"/>
                </a:solidFill>
              </a:rPr>
              <a:t>: c == null    C₂: c != null    </a:t>
            </a:r>
            <a:endParaRPr b="1" sz="1100">
              <a:solidFill>
                <a:schemeClr val="accent5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</a:rPr>
              <a:t>P₁: null     P₂: path invalid or unwritable (e.g. parent directory missing)     P₃: path valid </a:t>
            </a:r>
            <a:endParaRPr b="1" sz="1100"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MioCompress class </a:t>
            </a:r>
            <a:endParaRPr b="1" sz="14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compressMio(File orig, File dest, String desiredName)</a:t>
            </a:r>
            <a:endParaRPr b="1" sz="11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</a:rPr>
              <a:t>EO₁: null    EO₂: path not exist  EO₃: directory not file  EO4: file unreadable   EO5: valid </a:t>
            </a:r>
            <a:endParaRPr b="1" sz="1100">
              <a:solidFill>
                <a:schemeClr val="accent5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</a:rPr>
              <a:t>ED₁: dest == null    ED₂: path not exist  ED₃: directory not file  ED4: read only   ED5: valid </a:t>
            </a:r>
            <a:endParaRPr b="1" sz="1100">
              <a:solidFill>
                <a:schemeClr val="accent5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</a:rPr>
              <a:t>En₁: name = null    EO₂: length=0     EO₃: length &gt;=1 </a:t>
            </a:r>
            <a:endParaRPr b="1" sz="1100">
              <a:solidFill>
                <a:schemeClr val="accent5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5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Details – wc24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85825" y="1382700"/>
            <a:ext cx="89724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LZSS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: </a:t>
            </a: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doesn't implement compression itself—it relies on an external C++ tool (gbalzss.exe or gbalzss) to do the actual work.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AutoNum type="arabicPeriod"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LZS_Encode(String filename, String output): Compresses a file using LZSS 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AutoNum type="arabicPeriod"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LZS_Decode(String filename, String output): Decompresses an LZSS-encoded file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Mock testing: Mocked </a:t>
            </a:r>
            <a:r>
              <a:rPr b="1" lang="en" sz="12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Runtime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2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ServletContext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verify </a:t>
            </a:r>
            <a:r>
              <a:rPr b="1" lang="en" sz="12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OS-specific</a:t>
            </a:r>
            <a:r>
              <a:rPr b="1"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 generation. (Use     </a:t>
            </a:r>
            <a:r>
              <a:rPr b="1" lang="en" sz="12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System.setProperty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("os.name", "Windows 11");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MailItem class: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Simulate presence/absence of required env vars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+ GUI testing (Servlet)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Tool: selenium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What we did: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admin page to add collections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</a:t>
            </a:r>
            <a:r>
              <a:rPr lang="en"/>
              <a:t>ownload buttons under /games, /records, /comics to download the .mio file (they are .miozip on server)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Sharing buttons under </a:t>
            </a:r>
            <a:r>
              <a:rPr lang="en"/>
              <a:t>/games, /records, /comics to get an unique URL to access one 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Cart buttons to add works to cart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Next button to get next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Search button to search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Basic access to other endpoints(/home, /about…)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are still working on this…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